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6" r:id="rId2"/>
    <p:sldId id="286" r:id="rId3"/>
    <p:sldId id="284" r:id="rId4"/>
    <p:sldId id="257" r:id="rId5"/>
    <p:sldId id="287" r:id="rId6"/>
    <p:sldId id="288" r:id="rId7"/>
    <p:sldId id="289" r:id="rId8"/>
    <p:sldId id="290" r:id="rId9"/>
    <p:sldId id="291" r:id="rId10"/>
    <p:sldId id="294" r:id="rId11"/>
    <p:sldId id="293" r:id="rId12"/>
    <p:sldId id="295" r:id="rId13"/>
    <p:sldId id="285" r:id="rId14"/>
    <p:sldId id="298" r:id="rId15"/>
    <p:sldId id="299" r:id="rId16"/>
    <p:sldId id="300" r:id="rId17"/>
    <p:sldId id="302" r:id="rId18"/>
    <p:sldId id="303" r:id="rId19"/>
    <p:sldId id="304" r:id="rId20"/>
    <p:sldId id="305" r:id="rId21"/>
    <p:sldId id="306" r:id="rId22"/>
    <p:sldId id="309" r:id="rId23"/>
    <p:sldId id="310" r:id="rId24"/>
    <p:sldId id="311" r:id="rId25"/>
    <p:sldId id="314" r:id="rId26"/>
    <p:sldId id="315" r:id="rId27"/>
    <p:sldId id="316" r:id="rId28"/>
    <p:sldId id="319" r:id="rId29"/>
    <p:sldId id="318" r:id="rId30"/>
    <p:sldId id="320" r:id="rId31"/>
    <p:sldId id="321" r:id="rId32"/>
    <p:sldId id="317" r:id="rId33"/>
    <p:sldId id="260" r:id="rId34"/>
  </p:sldIdLst>
  <p:sldSz cx="9720263" cy="6480175"/>
  <p:notesSz cx="7559675" cy="10691813"/>
  <p:embeddedFontLst>
    <p:embeddedFont>
      <p:font typeface="Cambria Math" panose="02040503050406030204" pitchFamily="18" charset="0"/>
      <p:regular r:id="rId36"/>
    </p:embeddedFont>
    <p:embeddedFont>
      <p:font typeface="Grandview" panose="020B0502040204020203" pitchFamily="34" charset="0"/>
      <p:regular r:id="rId37"/>
      <p:bold r:id="rId38"/>
      <p:italic r:id="rId39"/>
      <p:boldItalic r:id="rId40"/>
    </p:embeddedFont>
    <p:embeddedFont>
      <p:font typeface="Grandview Display" panose="020B0502040204020203" pitchFamily="34" charset="0"/>
      <p:regular r:id="rId41"/>
      <p: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1"/>
    <p:restoredTop sz="94754"/>
  </p:normalViewPr>
  <p:slideViewPr>
    <p:cSldViewPr snapToGrid="0">
      <p:cViewPr varScale="1">
        <p:scale>
          <a:sx n="94" d="100"/>
          <a:sy n="94" d="100"/>
        </p:scale>
        <p:origin x="100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5863284-F0BB-AA11-B0DB-C627EEBF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20376FF4-1D16-9A5C-7D79-369973440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84C687A-34FD-BFFA-7C5B-60FF0BEAB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4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810E658-8657-4FAF-376F-8FD2D577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086AAAE-D26B-8B66-E6FD-2E58DE9A3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8658ED17-49B1-F067-9B94-9B558818C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012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CD32C78-C21C-88AD-9E67-853217B3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4683BB17-EC14-AE8A-A217-FC0515AD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7453EDA9-7A55-E292-04EF-555904195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388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0329971-C741-8E97-18EB-EF1931A5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0D94138E-1903-5418-A295-09D47701A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7F756A30-CD3A-0702-3698-833925509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112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804328CD-65DC-A2A9-D9D9-D9F6C4A2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2BD8E52-E63F-A2A1-27C3-830A0D0D1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AA42D0F7-2CE9-BEF7-7A46-2342F5F09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79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617ED88-2521-9F2A-5DE6-4F9F2533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51852D0-D2B2-F8C7-7A11-A99480954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4CFE1DA9-E505-80D9-BBC4-82D64997B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14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5c2992e8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5c2992e89_0_2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C5C0DDE-9E27-7B49-C355-3DB04D64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74B22A59-AEDA-B16E-D4F9-718BB6B23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61C255D1-9373-3362-41C5-62FBA8A6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33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FAC45B8-30F3-86C3-6C46-608DB10F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01F08471-8F0D-ECEC-F3AE-85B814FED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31CDF9F-2A7D-712B-48F7-C7658C01C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28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5C91211-D458-DC48-6CDE-F55488D9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697D4D2-3C82-65BD-22AC-BF29EC805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1E7DC28A-FC35-14CC-5C8E-3E45B6546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63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3874D5A-084C-C2B0-8F03-33EF4280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2E43CB1-F251-CC43-8E53-B495E59E9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352A0818-BD76-9BAA-EF23-2405725FD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42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20FD17E-A38E-1E83-1A45-501BE8E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A93A422-DC88-58F4-CD37-701C1021C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FE06208-AA72-1925-7E6E-2DE3EAE9F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88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9C4BFB9-25A1-8DC9-C79B-5896A711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845A495-FD1A-27CF-F49F-646286011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B5F1337A-0131-94EE-62AF-856F612AF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09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589B537-3CD3-0DD1-DA56-BE0A6019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F9033E32-8BAC-64AD-D9D5-72ABAED87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5C0D4C1-2F76-8617-1284-105E415D9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33869" y="523668"/>
            <a:ext cx="6637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633869" y="5971815"/>
            <a:ext cx="663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85640" y="258120"/>
            <a:ext cx="87474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485640" y="1515600"/>
            <a:ext cx="87474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1400"/>
              </a:spcBef>
              <a:spcAft>
                <a:spcPts val="14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37375" y="1164675"/>
            <a:ext cx="9757500" cy="32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32038" y="22763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 rot="10800000" flipH="1">
            <a:off x="171600" y="752275"/>
            <a:ext cx="89478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03750" y="5971825"/>
            <a:ext cx="896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16449" y="116026"/>
            <a:ext cx="6720000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 hasCustomPrompt="1"/>
          </p:nvPr>
        </p:nvSpPr>
        <p:spPr>
          <a:xfrm>
            <a:off x="250952" y="2010475"/>
            <a:ext cx="8947800" cy="37827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 dirty="0"/>
              <a:t>Example</a:t>
            </a:r>
          </a:p>
          <a:p>
            <a:pPr lvl="1"/>
            <a:r>
              <a:rPr lang="en-US" dirty="0"/>
              <a:t>Example</a:t>
            </a:r>
          </a:p>
          <a:p>
            <a:pPr lvl="1"/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22414" y="518534"/>
            <a:ext cx="9057600" cy="805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8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39635" y="1180000"/>
            <a:ext cx="2985000" cy="9522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39635" y="2326745"/>
            <a:ext cx="2985000" cy="35355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9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00944" y="897209"/>
            <a:ext cx="6637800" cy="4832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860125" y="157"/>
            <a:ext cx="4860000" cy="64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3175" tIns="103175" rIns="103175" bIns="103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10"/>
          <p:cNvCxnSpPr/>
          <p:nvPr/>
        </p:nvCxnSpPr>
        <p:spPr>
          <a:xfrm>
            <a:off x="5346642" y="5663775"/>
            <a:ext cx="49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250785" y="9124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1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1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48689" y="5324270"/>
            <a:ext cx="8917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2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12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2"/>
          <p:cNvSpPr txBox="1">
            <a:spLocks noGrp="1"/>
          </p:cNvSpPr>
          <p:nvPr>
            <p:ph type="title" hasCustomPrompt="1"/>
          </p:nvPr>
        </p:nvSpPr>
        <p:spPr>
          <a:xfrm>
            <a:off x="907765" y="1643950"/>
            <a:ext cx="7904700" cy="19383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07765" y="3678147"/>
            <a:ext cx="7904700" cy="13500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51512" y="725626"/>
            <a:ext cx="672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61996" y="2010481"/>
            <a:ext cx="6720000" cy="3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-espresso.org/" TargetMode="External"/><Relationship Id="rId7" Type="http://schemas.openxmlformats.org/officeDocument/2006/relationships/hyperlink" Target="https://www.physics.rutgers.edu/gbr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terialscloud.org/discover/sssp/table/efficiency" TargetMode="External"/><Relationship Id="rId5" Type="http://schemas.openxmlformats.org/officeDocument/2006/relationships/hyperlink" Target="https://qeinputgenerator.materialscloud.io/" TargetMode="External"/><Relationship Id="rId4" Type="http://schemas.openxmlformats.org/officeDocument/2006/relationships/hyperlink" Target="https://www.quantum-espresso.org/Doc/INPUT_PW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164674" y="2835475"/>
            <a:ext cx="6336600" cy="12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/>
            <a:r>
              <a:rPr lang="en-US" sz="1800" b="1" i="0" u="none" strike="noStrike" cap="none" dirty="0">
                <a:solidFill>
                  <a:schemeClr val="lt1"/>
                </a:solidFill>
              </a:rPr>
              <a:t>Tutors: </a:t>
            </a:r>
            <a:r>
              <a:rPr lang="en-US" sz="1800" b="1" dirty="0">
                <a:solidFill>
                  <a:schemeClr val="lt1"/>
                </a:solidFill>
              </a:rPr>
              <a:t>Chiara Cignarella / </a:t>
            </a:r>
            <a:r>
              <a:rPr lang="en-US" sz="1800" b="1">
                <a:solidFill>
                  <a:schemeClr val="lt1"/>
                </a:solidFill>
              </a:rPr>
              <a:t>Alberto Carta / </a:t>
            </a:r>
            <a:r>
              <a:rPr lang="en-US" sz="1800" b="1" dirty="0">
                <a:solidFill>
                  <a:schemeClr val="lt1"/>
                </a:solidFill>
              </a:rPr>
              <a:t>Nelson </a:t>
            </a:r>
            <a:r>
              <a:rPr lang="en-US" sz="1800" b="1" dirty="0" err="1">
                <a:solidFill>
                  <a:schemeClr val="lt1"/>
                </a:solidFill>
              </a:rPr>
              <a:t>Dzade</a:t>
            </a:r>
            <a:r>
              <a:rPr lang="en-US" sz="1800" b="1" dirty="0">
                <a:solidFill>
                  <a:schemeClr val="lt1"/>
                </a:solidFill>
              </a:rPr>
              <a:t> / George </a:t>
            </a:r>
            <a:r>
              <a:rPr lang="en-US" sz="1800" b="1" dirty="0" err="1">
                <a:solidFill>
                  <a:schemeClr val="lt1"/>
                </a:solidFill>
              </a:rPr>
              <a:t>Manyali</a:t>
            </a:r>
            <a:r>
              <a:rPr lang="en-US" sz="1800" b="1" dirty="0">
                <a:solidFill>
                  <a:schemeClr val="lt1"/>
                </a:solidFill>
              </a:rPr>
              <a:t> / James Sifuna / Fatema Mohamed / </a:t>
            </a:r>
            <a:r>
              <a:rPr lang="en-US" sz="1800" b="1" dirty="0" err="1">
                <a:solidFill>
                  <a:schemeClr val="lt1"/>
                </a:solidFill>
              </a:rPr>
              <a:t>Omamuyovwi</a:t>
            </a:r>
            <a:r>
              <a:rPr lang="en-US" sz="1800" b="1" dirty="0">
                <a:solidFill>
                  <a:schemeClr val="lt1"/>
                </a:solidFill>
              </a:rPr>
              <a:t> Rita </a:t>
            </a:r>
            <a:r>
              <a:rPr lang="en-US" sz="1800" b="1" dirty="0" err="1">
                <a:solidFill>
                  <a:schemeClr val="lt1"/>
                </a:solidFill>
              </a:rPr>
              <a:t>Jolayemi</a:t>
            </a:r>
            <a:r>
              <a:rPr lang="en-US" sz="1800" b="1" dirty="0">
                <a:solidFill>
                  <a:schemeClr val="lt1"/>
                </a:solidFill>
              </a:rPr>
              <a:t> / Maram Ali Ahmed Musa </a:t>
            </a:r>
            <a:endParaRPr sz="1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84" name="Google Shape;84;p16" title="ASESMA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" y="4315878"/>
            <a:ext cx="2188454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Day 2 Hands on: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DFT Bread and Butter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description of the tutorials: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 Single DFT calculations: benzene and graphene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 Silicon: convergence test and lattice optimization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 Optional: carbyne chain, convergence test for vacuum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165F911-C41F-F8DF-CCDD-6E6B7A6F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626FDA0B-B680-6E09-4936-B0A96FA6848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Introduction to periodic system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2B69DD24-07FC-8966-EC65-3AE7547FD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1.2: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9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2AFAF3B-D293-5246-D47C-BDCA7B20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F801629B-9F5C-F919-0E73-48F21D39D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A6E1768-8452-9458-8D57-2F8EFF68C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4751102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the plane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C48B21A-B2BF-46AE-FA69-85EA7769EAA2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in quantum espresso every direction is periodic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D99B1-A873-E672-9BAD-861ABFE73452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A26B755B-8485-D35C-5DF0-72096937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5" name="Picture 4" descr="A black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D1643422-3626-FE79-D231-6A32F3CF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997" b="20160"/>
          <a:stretch>
            <a:fillRect/>
          </a:stretch>
        </p:blipFill>
        <p:spPr>
          <a:xfrm>
            <a:off x="-6640" y="2790463"/>
            <a:ext cx="4974190" cy="30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361F474-D4A2-6B0C-8649-162D5F7F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65C6B5D-1FAE-1453-E167-49CBA0DE6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B392A14-9AA8-CAE4-EA56-CAA3729D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9036734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We can describe the graphene sheet with just 2 atoms in the unit cell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4A1C-6E65-4E1B-2D5C-CEA60A61202F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7273308A-0AF7-9B94-1437-5A8F19A0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7" name="Picture 6" descr="A black and white molecule structure&#10;&#10;AI-generated content may be incorrect.">
            <a:extLst>
              <a:ext uri="{FF2B5EF4-FFF2-40B4-BE49-F238E27FC236}">
                <a16:creationId xmlns:a16="http://schemas.microsoft.com/office/drawing/2014/main" id="{8C31058D-C4CF-4D0B-E67C-B7245D7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87" t="19200" r="21458" b="21134"/>
          <a:stretch>
            <a:fillRect/>
          </a:stretch>
        </p:blipFill>
        <p:spPr>
          <a:xfrm>
            <a:off x="863569" y="2428888"/>
            <a:ext cx="2952652" cy="32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AE1A5EF-971D-7138-21DB-88BFE665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F48D63A1-D8EF-7C9C-0428-967D99F05724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scheme to compute the DOS is the following: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E7880A10-9025-7E75-3B67-733403913233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the SCF Calculation: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density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752BB33D-10EE-2BB8-C2D1-EF71E8485691}"/>
              </a:ext>
            </a:extLst>
          </p:cNvPr>
          <p:cNvSpPr txBox="1"/>
          <p:nvPr/>
        </p:nvSpPr>
        <p:spPr>
          <a:xfrm>
            <a:off x="568080" y="2767948"/>
            <a:ext cx="8488547" cy="8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the SCF Calculation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electronic eigenvalues on more k-point grids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nscf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3C9EE8AC-68E7-F757-FE15-4DCEDA24DE6D}"/>
              </a:ext>
            </a:extLst>
          </p:cNvPr>
          <p:cNvSpPr txBox="1"/>
          <p:nvPr/>
        </p:nvSpPr>
        <p:spPr>
          <a:xfrm>
            <a:off x="568080" y="383773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Calculate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 datafile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compute the total DOS and save </a:t>
            </a:r>
            <a:r>
              <a:rPr 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to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1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1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61240E0D-48FD-4C2B-7D9B-EC351410E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7CF079-4A38-D07C-669F-F192F6E47173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6DE29-5847-B21C-9900-496F016038AB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B60D7E-1ED6-AD53-05BF-CDBCDD75B906}"/>
              </a:ext>
            </a:extLst>
          </p:cNvPr>
          <p:cNvSpPr/>
          <p:nvPr/>
        </p:nvSpPr>
        <p:spPr>
          <a:xfrm>
            <a:off x="983977" y="3312551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E4957-558E-CA79-D854-817C775F5241}"/>
              </a:ext>
            </a:extLst>
          </p:cNvPr>
          <p:cNvSpPr txBox="1"/>
          <p:nvPr/>
        </p:nvSpPr>
        <p:spPr>
          <a:xfrm>
            <a:off x="983977" y="3367142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pw.graphene.nscf.in</a:t>
            </a:r>
            <a:r>
              <a:rPr lang="en-GB" sz="1500" dirty="0">
                <a:latin typeface="Grandview Display" panose="020B0502040204020203" pitchFamily="34" charset="0"/>
              </a:rPr>
              <a:t>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A71E5-0A73-1702-E9C1-887C98E6CAAB}"/>
              </a:ext>
            </a:extLst>
          </p:cNvPr>
          <p:cNvSpPr/>
          <p:nvPr/>
        </p:nvSpPr>
        <p:spPr>
          <a:xfrm>
            <a:off x="983977" y="4262946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87FD-1C02-3B21-813D-22FEC121202A}"/>
              </a:ext>
            </a:extLst>
          </p:cNvPr>
          <p:cNvSpPr txBox="1"/>
          <p:nvPr/>
        </p:nvSpPr>
        <p:spPr>
          <a:xfrm>
            <a:off x="983977" y="4317537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dos.x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dos.graphene.in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dos.graphene.out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0;p18">
            <a:extLst>
              <a:ext uri="{FF2B5EF4-FFF2-40B4-BE49-F238E27FC236}">
                <a16:creationId xmlns:a16="http://schemas.microsoft.com/office/drawing/2014/main" id="{5E0E7047-EAF6-6261-8997-A4257750940D}"/>
              </a:ext>
            </a:extLst>
          </p:cNvPr>
          <p:cNvSpPr txBox="1"/>
          <p:nvPr/>
        </p:nvSpPr>
        <p:spPr>
          <a:xfrm>
            <a:off x="568080" y="488439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Plot DOS with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plot the DOS saved in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663DF8-54B5-89E8-8237-601B3A4BD96F}"/>
              </a:ext>
            </a:extLst>
          </p:cNvPr>
          <p:cNvSpPr/>
          <p:nvPr/>
        </p:nvSpPr>
        <p:spPr>
          <a:xfrm>
            <a:off x="983977" y="5344830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35132-9FA2-AEC7-167A-1E479285B411}"/>
              </a:ext>
            </a:extLst>
          </p:cNvPr>
          <p:cNvSpPr txBox="1"/>
          <p:nvPr/>
        </p:nvSpPr>
        <p:spPr>
          <a:xfrm>
            <a:off x="983977" y="5399421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2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B141946-01E0-5BF6-26A1-100CEE14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940173D3-1B10-361D-0CE2-12A4617E649E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Replot DOS shifted to the Fermi energy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7DEB919B-5C3A-905D-485B-85826F24606F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Find the Fermi energy: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1C14BE82-423D-3A90-4A39-61F2B340E780}"/>
              </a:ext>
            </a:extLst>
          </p:cNvPr>
          <p:cNvSpPr txBox="1"/>
          <p:nvPr/>
        </p:nvSpPr>
        <p:spPr>
          <a:xfrm>
            <a:off x="568080" y="2767948"/>
            <a:ext cx="8488547" cy="47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Use the Fermi energy value from the output and edit </a:t>
            </a:r>
            <a:r>
              <a:rPr lang="en-US" sz="150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dos.gp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files accordingly.</a:t>
            </a:r>
            <a:endParaRPr sz="15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F3CD96-2937-D64F-2B99-7160A984E431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129FE-BFDB-20C7-BD4F-0752101F1522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grep “Fermi”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61AF0E-DADD-CC5D-C761-DAC700816FEA}"/>
              </a:ext>
            </a:extLst>
          </p:cNvPr>
          <p:cNvSpPr/>
          <p:nvPr/>
        </p:nvSpPr>
        <p:spPr>
          <a:xfrm>
            <a:off x="983977" y="3312551"/>
            <a:ext cx="7731456" cy="4706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364B7-3127-840F-ED58-1272FFCF9723}"/>
              </a:ext>
            </a:extLst>
          </p:cNvPr>
          <p:cNvSpPr txBox="1"/>
          <p:nvPr/>
        </p:nvSpPr>
        <p:spPr>
          <a:xfrm>
            <a:off x="1004830" y="3279893"/>
            <a:ext cx="1551405" cy="399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2;p18">
            <a:extLst>
              <a:ext uri="{FF2B5EF4-FFF2-40B4-BE49-F238E27FC236}">
                <a16:creationId xmlns:a16="http://schemas.microsoft.com/office/drawing/2014/main" id="{AD788715-D565-65BA-20DD-7E5E9C72C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25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BCC5F5A-9273-2D0F-7038-2FB1D1AA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ABD0EC53-CDE1-145E-DA8F-EA5F0E9A414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Bread and butter of real DFT calculations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3D88DB56-1992-B682-92C5-477981929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2 : Silicon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6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5A39426-E34C-B3B7-8BE2-06227ACDA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689F9D52-81CC-848F-4733-B228E540B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05D20A-58B9-B9B5-039A-4EED17A5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120025" cy="3782700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bulk silicon is a face-centered cubic (FCC) lattice with 2 atoms in the unit cell at positions [0 0 0] and [1/4 1/4 1/4] (this is also called diamond or zinc-blend structure)</a:t>
            </a: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8D9EA283-6C68-E547-5FE5-54965ABC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3" y="3378413"/>
            <a:ext cx="2560132" cy="25148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F532F-C99C-14B8-097B-A3FC54C58F82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4633F-2FBF-0853-745D-481C7741334D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Si.pbe-rrkj.UPF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50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2390699-A931-FEF0-2ED3-894F6FCE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DD278D91-3CF2-53EF-86CD-8937A119D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3A56CB-E365-4B48-9B2A-80253FEA265B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C179-D63D-A918-06B9-81F6EA918F8B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Si.pz-vbc.UPF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9B95D-EF41-53F8-4449-E1707C51F183}"/>
              </a:ext>
            </a:extLst>
          </p:cNvPr>
          <p:cNvSpPr txBox="1"/>
          <p:nvPr/>
        </p:nvSpPr>
        <p:spPr>
          <a:xfrm>
            <a:off x="216448" y="1019374"/>
            <a:ext cx="41200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ibrav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meaning FCC lattice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 one: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(1)=10.2, lattice parameter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Bohr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two atoms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ntyp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=1: one distinct atomic specie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are the atoms located in the unit cell?  See card ATOMIC POSITIONS:  here, in Cartesian axes, in units of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42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1079-4893-642A-DA96-CACFE1E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GB" dirty="0"/>
              <a:t>Logic of the examples: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A84CE-133B-D280-EC38-8359803E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123783"/>
            <a:ext cx="8996825" cy="4833671"/>
          </a:xfrm>
        </p:spPr>
        <p:txBody>
          <a:bodyPr>
            <a:normAutofit fontScale="92500" lnSpcReduction="10000"/>
          </a:bodyPr>
          <a:lstStyle/>
          <a:p>
            <a:pPr marL="101600" indent="0">
              <a:buNone/>
            </a:pPr>
            <a:r>
              <a:rPr lang="en-GB" b="1" dirty="0"/>
              <a:t>Convergence tests for Si bulk consist of the following steps: </a:t>
            </a:r>
          </a:p>
          <a:p>
            <a:pPr marL="101600" indent="0">
              <a:buNone/>
            </a:pPr>
            <a:endParaRPr lang="en-GB" dirty="0"/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basis-set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k-points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 and k-points, calculate the lattice parameter of FCC bulk Si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basis-set, k-points, and lattice parameter, fit the bulk modulus of FCC Si </a:t>
            </a:r>
          </a:p>
          <a:p>
            <a:pPr marL="558800" indent="-457200">
              <a:buFont typeface="+mj-lt"/>
              <a:buAutoNum type="arabicPeriod"/>
            </a:pPr>
            <a:endParaRPr lang="en-GB" dirty="0"/>
          </a:p>
          <a:p>
            <a:pPr marL="101600" indent="0">
              <a:buNone/>
            </a:pPr>
            <a:r>
              <a:rPr lang="en-GB" b="1" dirty="0"/>
              <a:t>Description of folder structure: </a:t>
            </a:r>
          </a:p>
          <a:p>
            <a:pPr marL="101600" indent="0">
              <a:buNone/>
            </a:pPr>
            <a:endParaRPr lang="en-GB" b="1" dirty="0"/>
          </a:p>
          <a:p>
            <a:r>
              <a:rPr lang="en-GB" i="1" dirty="0"/>
              <a:t>ex1.ecutwfc/             C</a:t>
            </a:r>
            <a:r>
              <a:rPr lang="en-GB" dirty="0"/>
              <a:t>onvergence tests for cutoff energy </a:t>
            </a:r>
          </a:p>
          <a:p>
            <a:r>
              <a:rPr lang="en-GB" i="1" dirty="0"/>
              <a:t>ex2.kpoints/ 	            </a:t>
            </a:r>
            <a:r>
              <a:rPr lang="en-GB" dirty="0"/>
              <a:t>Convergence tests for k-points</a:t>
            </a:r>
          </a:p>
          <a:p>
            <a:r>
              <a:rPr lang="en-GB" i="1" dirty="0"/>
              <a:t>ex3.alat/                    </a:t>
            </a:r>
            <a:r>
              <a:rPr lang="en-GB" dirty="0"/>
              <a:t>Search of lattice parameter of Si bulk (</a:t>
            </a:r>
            <a:r>
              <a:rPr lang="en-GB" dirty="0" err="1"/>
              <a:t>alat</a:t>
            </a:r>
            <a:r>
              <a:rPr lang="en-GB" dirty="0"/>
              <a:t> = a lattice parameter)</a:t>
            </a:r>
          </a:p>
        </p:txBody>
      </p:sp>
    </p:spTree>
    <p:extLst>
      <p:ext uri="{BB962C8B-B14F-4D97-AF65-F5344CB8AC3E}">
        <p14:creationId xmlns:p14="http://schemas.microsoft.com/office/powerpoint/2010/main" val="1157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4154-1552-6A73-E659-CBF12008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5DC1-647C-2A51-86BD-B11D0004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4E06-082F-B48C-47B4-485277D0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503815" cy="4015792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The kinetic energy cutoff </a:t>
            </a:r>
            <a:r>
              <a:rPr lang="en-GB" b="1" dirty="0" err="1"/>
              <a:t>ecutwfc</a:t>
            </a:r>
            <a:r>
              <a:rPr lang="en-GB" dirty="0"/>
              <a:t> (in Ry) determines the </a:t>
            </a:r>
            <a:r>
              <a:rPr lang="en-GB" b="1" dirty="0"/>
              <a:t>size of the Plane-Wave (PW) basis set </a:t>
            </a:r>
            <a:r>
              <a:rPr lang="en-GB" dirty="0"/>
              <a:t>used to expand wavefunctions (i.e. Kohn-Sham orbitals).  The default value for the charge density is </a:t>
            </a:r>
            <a:r>
              <a:rPr lang="en-GB" b="1" dirty="0" err="1">
                <a:solidFill>
                  <a:schemeClr val="bg2"/>
                </a:solidFill>
              </a:rPr>
              <a:t>ecutrho</a:t>
            </a:r>
            <a:r>
              <a:rPr lang="en-GB" b="1" dirty="0">
                <a:solidFill>
                  <a:schemeClr val="bg2"/>
                </a:solidFill>
              </a:rPr>
              <a:t>=4*</a:t>
            </a:r>
            <a:r>
              <a:rPr lang="en-GB" b="1" dirty="0" err="1">
                <a:solidFill>
                  <a:schemeClr val="bg2"/>
                </a:solidFill>
              </a:rPr>
              <a:t>ecutwfc</a:t>
            </a:r>
            <a:r>
              <a:rPr lang="en-GB" dirty="0"/>
              <a:t>, which is suitable for norm-conserving pseudopotentials.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manual test of convergence with respect to the kinetic energy cutoff involves the following tasks:</a:t>
            </a:r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(Note: We will not perform this manually! Follow the instruction on the </a:t>
            </a:r>
            <a:r>
              <a:rPr lang="en-GB" dirty="0" err="1"/>
              <a:t>README.md</a:t>
            </a:r>
            <a:r>
              <a:rPr lang="en-GB" dirty="0"/>
              <a:t> file):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Change the value of </a:t>
            </a:r>
            <a:r>
              <a:rPr lang="en-GB" u="sng" dirty="0" err="1"/>
              <a:t>ecutwfc</a:t>
            </a:r>
            <a:r>
              <a:rPr lang="en-GB" dirty="0"/>
              <a:t> in the </a:t>
            </a:r>
            <a:r>
              <a:rPr lang="en-GB" b="1" dirty="0" err="1"/>
              <a:t>pw.si.scf.in</a:t>
            </a:r>
            <a:r>
              <a:rPr lang="en-GB" b="1" dirty="0"/>
              <a:t> </a:t>
            </a:r>
            <a:r>
              <a:rPr lang="en-GB" dirty="0"/>
              <a:t>input file to different values such as 16, 20, 24, 28, 32 Ry.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dirty="0"/>
              <a:t>For each value of </a:t>
            </a:r>
            <a:r>
              <a:rPr lang="en-GB" dirty="0" err="1"/>
              <a:t>ecutwfc</a:t>
            </a:r>
            <a:r>
              <a:rPr lang="en-GB" dirty="0"/>
              <a:t>, </a:t>
            </a:r>
            <a:r>
              <a:rPr lang="en-GB" u="sng" dirty="0"/>
              <a:t>run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and record the </a:t>
            </a:r>
            <a:r>
              <a:rPr lang="en-GB" u="sng" dirty="0"/>
              <a:t>final total energy</a:t>
            </a:r>
            <a:r>
              <a:rPr lang="en-GB" dirty="0"/>
              <a:t>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Store the data </a:t>
            </a:r>
            <a:r>
              <a:rPr lang="en-GB" dirty="0"/>
              <a:t>in a file, let's say </a:t>
            </a:r>
            <a:r>
              <a:rPr lang="en-GB" b="1" dirty="0" err="1"/>
              <a:t>si.etot_vs_ecut</a:t>
            </a:r>
            <a:r>
              <a:rPr lang="en-GB" b="1" dirty="0"/>
              <a:t> </a:t>
            </a:r>
            <a:r>
              <a:rPr lang="en-GB" dirty="0"/>
              <a:t>(each line should contain two values: </a:t>
            </a:r>
            <a:r>
              <a:rPr lang="en-GB" dirty="0" err="1"/>
              <a:t>ecutwfc</a:t>
            </a:r>
            <a:r>
              <a:rPr lang="en-GB" dirty="0"/>
              <a:t> and total energy).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Plot the energies </a:t>
            </a:r>
            <a:r>
              <a:rPr lang="en-GB" dirty="0"/>
              <a:t>collected in </a:t>
            </a:r>
            <a:r>
              <a:rPr lang="en-GB" dirty="0" err="1"/>
              <a:t>si.etot</a:t>
            </a:r>
            <a:r>
              <a:rPr lang="en-GB" dirty="0"/>
              <a:t> vs </a:t>
            </a:r>
            <a:r>
              <a:rPr lang="en-GB" dirty="0" err="1"/>
              <a:t>ecut</a:t>
            </a:r>
            <a:r>
              <a:rPr lang="en-GB" dirty="0"/>
              <a:t> using your preferred plotting program.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AD9E84-4F6B-4D63-C59F-84B268C51DFA}"/>
              </a:ext>
            </a:extLst>
          </p:cNvPr>
          <p:cNvSpPr/>
          <p:nvPr/>
        </p:nvSpPr>
        <p:spPr>
          <a:xfrm>
            <a:off x="2457315" y="4716044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E915-37FE-3678-5E72-2A94C54D3C37}"/>
              </a:ext>
            </a:extLst>
          </p:cNvPr>
          <p:cNvSpPr txBox="1"/>
          <p:nvPr/>
        </p:nvSpPr>
        <p:spPr>
          <a:xfrm>
            <a:off x="2457315" y="4770635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"</a:t>
            </a:r>
            <a:r>
              <a:rPr lang="en-GB" sz="1500" dirty="0" err="1">
                <a:latin typeface="Grandview Display" panose="020B0502040204020203" pitchFamily="34" charset="0"/>
              </a:rPr>
              <a:t>si.etot_vs_ecut</a:t>
            </a:r>
            <a:r>
              <a:rPr lang="en-GB" sz="1500" dirty="0">
                <a:latin typeface="Grandview Display" panose="020B0502040204020203" pitchFamily="34" charset="0"/>
              </a:rPr>
              <a:t>"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2CC34-3651-23FC-9310-EDA3F164882F}"/>
              </a:ext>
            </a:extLst>
          </p:cNvPr>
          <p:cNvSpPr/>
          <p:nvPr/>
        </p:nvSpPr>
        <p:spPr>
          <a:xfrm>
            <a:off x="2457315" y="5501875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C1812-3504-63AB-66A6-6D58AA489CA3}"/>
              </a:ext>
            </a:extLst>
          </p:cNvPr>
          <p:cNvSpPr txBox="1"/>
          <p:nvPr/>
        </p:nvSpPr>
        <p:spPr>
          <a:xfrm>
            <a:off x="2457315" y="5556466"/>
            <a:ext cx="38374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plot_etot_ecut.py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62AA2-7C31-D479-2BE5-0E56709BED0B}"/>
              </a:ext>
            </a:extLst>
          </p:cNvPr>
          <p:cNvSpPr txBox="1"/>
          <p:nvPr/>
        </p:nvSpPr>
        <p:spPr>
          <a:xfrm>
            <a:off x="1348951" y="4751010"/>
            <a:ext cx="1911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0893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BC70-6019-DDB9-0840-DEC414C4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of the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4B56-80C5-07E4-1249-C9653858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1232553"/>
            <a:ext cx="9227802" cy="44449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1. The basics: benzene and graphene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Single molecule calculations: benzene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Basics of post-processing: plotting wavefunctions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Periodic systems: graphene 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2. DFT bread and butter: convergence tests and lattice optimization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 convergence tests on </a:t>
            </a:r>
            <a:r>
              <a:rPr lang="en-GB" dirty="0" err="1"/>
              <a:t>fcc</a:t>
            </a:r>
            <a:r>
              <a:rPr lang="en-GB" dirty="0"/>
              <a:t> Si: energy cutoff and k-grid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Optimizing the lattice constant: Extracting physical information: bulk modulus</a:t>
            </a:r>
          </a:p>
          <a:p>
            <a:pPr>
              <a:lnSpc>
                <a:spcPct val="150000"/>
              </a:lnSpc>
            </a:pPr>
            <a:r>
              <a:rPr lang="en-GB" dirty="0"/>
              <a:t>3. Optional: the carbyne chain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Converge test and structure optimization</a:t>
            </a:r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r>
              <a:rPr lang="en-GB" dirty="0"/>
              <a:t> To get the latest version of the exercises, in the ASESMA 2025 folder execute: `git pull`</a:t>
            </a:r>
          </a:p>
        </p:txBody>
      </p:sp>
    </p:spTree>
    <p:extLst>
      <p:ext uri="{BB962C8B-B14F-4D97-AF65-F5344CB8AC3E}">
        <p14:creationId xmlns:p14="http://schemas.microsoft.com/office/powerpoint/2010/main" val="260602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BD5F-4BBC-9B6B-6325-10B06174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25CA-1ACD-BA6E-24F1-A69EA608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EF2-7002-5543-00B2-CF824C78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4334761" cy="4720099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In the end, we want something like this: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We are looking for differences of &lt; </a:t>
            </a:r>
            <a:r>
              <a:rPr lang="en-GB" dirty="0" err="1"/>
              <a:t>mRy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 Note: Absolute values of total energy do not have any physical meaning: only energy differences are meaningful!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678BC-9D46-05E1-EF78-96960ED953FD}"/>
              </a:ext>
            </a:extLst>
          </p:cNvPr>
          <p:cNvSpPr txBox="1"/>
          <p:nvPr/>
        </p:nvSpPr>
        <p:spPr>
          <a:xfrm>
            <a:off x="1221033" y="1547957"/>
            <a:ext cx="2325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Grandview Display" panose="020B0502040204020203" pitchFamily="34" charset="0"/>
              </a:rPr>
              <a:t>12.0000 -15.80731200 16.0000 -15.83916740 20.0000 -15.84754590 24.0000 -15.85081789 28.0000 -15.85188267 32.0000 -15.85244512 36.0000 -15.85280759</a:t>
            </a:r>
            <a:endParaRPr lang="en-GB" dirty="0">
              <a:latin typeface="Grandview Display" panose="020B0502040204020203" pitchFamily="34" charset="0"/>
            </a:endParaRPr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47694B6-DDC4-7A17-26E5-7B4EBA2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07" y="1547957"/>
            <a:ext cx="5096185" cy="37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6AEA-E316-30BD-31BB-AA40A408F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3154-B9E1-1DA9-E437-0D190181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</p:spPr>
        <p:txBody>
          <a:bodyPr>
            <a:normAutofit fontScale="90000"/>
          </a:bodyPr>
          <a:lstStyle/>
          <a:p>
            <a:r>
              <a:rPr lang="en-GB" dirty="0"/>
              <a:t>Convergence with Respect to K-Points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8D3F-8D07-EB8B-6DA0-781FF2CFD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9503816" cy="5447724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sufficiently </a:t>
            </a:r>
            <a:r>
              <a:rPr lang="en-GB" b="1" dirty="0"/>
              <a:t>dense grid of k-points </a:t>
            </a:r>
            <a:r>
              <a:rPr lang="en-GB" dirty="0"/>
              <a:t>is required to accurately represent the periodicity of the system. To test the convergence with respect to k-points, you can modify the</a:t>
            </a:r>
            <a:r>
              <a:rPr lang="en-GB" dirty="0">
                <a:latin typeface="Grandview Display" panose="020B0502040204020203" pitchFamily="34" charset="0"/>
              </a:rPr>
              <a:t> K_POINTS </a:t>
            </a:r>
            <a:r>
              <a:rPr lang="en-GB" dirty="0"/>
              <a:t>card in your input file. Request </a:t>
            </a:r>
            <a:r>
              <a:rPr lang="en-GB" b="1" dirty="0">
                <a:solidFill>
                  <a:srgbClr val="F56524"/>
                </a:solidFill>
              </a:rPr>
              <a:t>automatic </a:t>
            </a:r>
            <a:r>
              <a:rPr lang="en-GB" dirty="0" err="1"/>
              <a:t>Monkhorst</a:t>
            </a:r>
            <a:r>
              <a:rPr lang="en-GB" dirty="0"/>
              <a:t>-Pack grids using the following format: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Gradually </a:t>
            </a:r>
            <a:r>
              <a:rPr lang="en-GB" u="sng" dirty="0"/>
              <a:t>increase the values of nk1, nk2, and nk3 </a:t>
            </a:r>
            <a:r>
              <a:rPr lang="en-GB" dirty="0"/>
              <a:t>while keeping k1, k2, and k3 equal to 1. For example, you can try increasing nk1 = nk2 = nk3 to 2, 4, 6, 8, and so on. </a:t>
            </a:r>
            <a:r>
              <a:rPr lang="en-GB" u="sng" dirty="0"/>
              <a:t>Run the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calculation for each set of k-point values.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b="1" dirty="0"/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first three nk1 nk2 nk3 numbers indicate the number of grid points along crystal axes 1, 2, 3. 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second three k1 k2 k3 numbers, either 0 or 1, indicate whether the grid starts from 0 or is displaced by half a step along crystal axes 1, 2, 3.</a:t>
            </a:r>
          </a:p>
          <a:p>
            <a:pPr marL="101600" indent="0">
              <a:lnSpc>
                <a:spcPct val="170000"/>
              </a:lnSpc>
              <a:buSzPct val="100000"/>
              <a:buNone/>
            </a:pPr>
            <a:r>
              <a:rPr lang="en-GB" b="1" dirty="0"/>
              <a:t>Note: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Convergence is not necessarily monotonic, as there is no variational principle with respect to the number of </a:t>
            </a:r>
            <a:r>
              <a:rPr lang="en-GB" dirty="0" err="1"/>
              <a:t>kpoints</a:t>
            </a:r>
            <a:r>
              <a:rPr lang="en-GB" dirty="0"/>
              <a:t>. Why do you think this is the case? Try to repeat the example with odd values of </a:t>
            </a:r>
            <a:r>
              <a:rPr lang="en-GB" dirty="0" err="1"/>
              <a:t>nk</a:t>
            </a:r>
            <a:r>
              <a:rPr lang="en-GB" dirty="0"/>
              <a:t>.</a:t>
            </a:r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 marL="101600" indent="0">
              <a:lnSpc>
                <a:spcPct val="170000"/>
              </a:lnSpc>
              <a:buSzPct val="100000"/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FC224-04C9-3D2E-D95E-EFDDD4A80AD0}"/>
              </a:ext>
            </a:extLst>
          </p:cNvPr>
          <p:cNvSpPr/>
          <p:nvPr/>
        </p:nvSpPr>
        <p:spPr>
          <a:xfrm>
            <a:off x="2951017" y="2243362"/>
            <a:ext cx="2632365" cy="5232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18A9C-9C31-C4AE-4B78-EF66C809CD76}"/>
              </a:ext>
            </a:extLst>
          </p:cNvPr>
          <p:cNvSpPr txBox="1"/>
          <p:nvPr/>
        </p:nvSpPr>
        <p:spPr>
          <a:xfrm>
            <a:off x="3107885" y="2243363"/>
            <a:ext cx="227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sz="1400" dirty="0">
                <a:latin typeface="Grandview Display" panose="020B0502040204020203" pitchFamily="34" charset="0"/>
              </a:rPr>
              <a:t>nk1 nk2 nk3      k1 k2 k3</a:t>
            </a:r>
          </a:p>
        </p:txBody>
      </p:sp>
    </p:spTree>
    <p:extLst>
      <p:ext uri="{BB962C8B-B14F-4D97-AF65-F5344CB8AC3E}">
        <p14:creationId xmlns:p14="http://schemas.microsoft.com/office/powerpoint/2010/main" val="20182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260C-168C-A77A-8991-0D05A1C5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EDF6-594D-3B27-1854-22710969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C7176-FD14-F144-ECAB-C7A3C8E9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8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7695-5243-589B-CF7D-604219E2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1033-017F-1DB2-6B2B-4024D4D7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DE200-8C79-7BBD-8847-D9E36037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36DED-FAC3-A314-F677-67C136A67242}"/>
              </a:ext>
            </a:extLst>
          </p:cNvPr>
          <p:cNvSpPr txBox="1"/>
          <p:nvPr/>
        </p:nvSpPr>
        <p:spPr>
          <a:xfrm>
            <a:off x="432894" y="3007594"/>
            <a:ext cx="8724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determine the lattice parameter of bulk Si, you can follow these steps: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(as before, you can follow the instruction on the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file)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suitable values for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ecutwfc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36 Ry) and 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k-point grid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6 6 6 1 1 1);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</a:t>
            </a:r>
            <a:r>
              <a:rPr lang="en-GB" sz="1600" u="sng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values of </a:t>
            </a:r>
            <a:r>
              <a:rPr lang="en-GB" sz="1600" b="1" dirty="0" err="1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b="1" dirty="0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ranging from 9.7 to 10.8 Bohr in steps of 0.1 Bohr;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final energy for each calculation in a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results: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67B0A8-2D70-E628-E505-00392E43CD27}"/>
              </a:ext>
            </a:extLst>
          </p:cNvPr>
          <p:cNvSpPr/>
          <p:nvPr/>
        </p:nvSpPr>
        <p:spPr>
          <a:xfrm>
            <a:off x="4490831" y="4838875"/>
            <a:ext cx="3438517" cy="3777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AC408-AF71-C623-29E7-EB37D65F8A44}"/>
              </a:ext>
            </a:extLst>
          </p:cNvPr>
          <p:cNvSpPr txBox="1"/>
          <p:nvPr/>
        </p:nvSpPr>
        <p:spPr>
          <a:xfrm>
            <a:off x="4490832" y="4893466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‘</a:t>
            </a:r>
            <a:r>
              <a:rPr lang="en-GB" sz="1500" dirty="0" err="1">
                <a:latin typeface="Grandview Display" panose="020B0502040204020203" pitchFamily="34" charset="0"/>
              </a:rPr>
              <a:t>Etot</a:t>
            </a:r>
            <a:r>
              <a:rPr lang="en-GB" sz="1500" dirty="0">
                <a:latin typeface="Grandview Display" panose="020B0502040204020203" pitchFamily="34" charset="0"/>
              </a:rPr>
              <a:t>-vs-</a:t>
            </a:r>
            <a:r>
              <a:rPr lang="en-GB" sz="1500" dirty="0" err="1">
                <a:latin typeface="Grandview Display" panose="020B0502040204020203" pitchFamily="34" charset="0"/>
              </a:rPr>
              <a:t>alat.dat</a:t>
            </a:r>
            <a:r>
              <a:rPr lang="en-GB" sz="1500" dirty="0">
                <a:latin typeface="Grandview Display" panose="020B0502040204020203" pitchFamily="34" charset="0"/>
              </a:rPr>
              <a:t>’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A583B6-A396-154A-09D5-EF2938894833}"/>
              </a:ext>
            </a:extLst>
          </p:cNvPr>
          <p:cNvSpPr/>
          <p:nvPr/>
        </p:nvSpPr>
        <p:spPr>
          <a:xfrm>
            <a:off x="4490832" y="5474578"/>
            <a:ext cx="1911928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CC2ED-6CAF-4C74-A8FD-77B9A1CEAED4}"/>
              </a:ext>
            </a:extLst>
          </p:cNvPr>
          <p:cNvSpPr txBox="1"/>
          <p:nvPr/>
        </p:nvSpPr>
        <p:spPr>
          <a:xfrm>
            <a:off x="4490832" y="5529169"/>
            <a:ext cx="1732547" cy="333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plot_alat.py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45DFD-EDAA-13B4-15BE-835B849F00C9}"/>
              </a:ext>
            </a:extLst>
          </p:cNvPr>
          <p:cNvSpPr txBox="1"/>
          <p:nvPr/>
        </p:nvSpPr>
        <p:spPr>
          <a:xfrm>
            <a:off x="3382468" y="4873841"/>
            <a:ext cx="1911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85588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0C05-E10A-4CA6-44D4-3D595F1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DB3A90A3-2D53-0AB9-7C0E-5AC26FB7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74" b="5911"/>
          <a:stretch>
            <a:fillRect/>
          </a:stretch>
        </p:blipFill>
        <p:spPr>
          <a:xfrm>
            <a:off x="2148113" y="2142699"/>
            <a:ext cx="5041900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A6160-9A14-5641-D268-2B769F0C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3C68C-1F8E-5751-6782-4914961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226273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70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520-4D31-7049-73D1-8C141D7D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</p:spPr>
            <p:txBody>
              <a:bodyPr>
                <a:normAutofit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bulk modulus is defined as: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use known relationship between volume and pressure (</a:t>
                </a:r>
                <a:r>
                  <a:rPr lang="en-GB" sz="1800" b="1" dirty="0">
                    <a:solidFill>
                      <a:srgbClr val="F56524"/>
                    </a:solidFill>
                  </a:rPr>
                  <a:t>equation of state</a:t>
                </a:r>
                <a:r>
                  <a:rPr lang="en-GB" sz="1800" dirty="0"/>
                  <a:t>) to obtain B from the </a:t>
                </a:r>
                <a:r>
                  <a:rPr lang="en-GB" sz="1800" b="1" dirty="0"/>
                  <a:t>E-vs-</a:t>
                </a:r>
                <a:r>
                  <a:rPr lang="en-GB" sz="1800" b="1" dirty="0" err="1"/>
                  <a:t>alat</a:t>
                </a:r>
                <a:r>
                  <a:rPr lang="en-GB" sz="1800" dirty="0"/>
                  <a:t> data we calculate before.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</a:t>
                </a:r>
                <a:r>
                  <a:rPr lang="en-GB" sz="1800" i="1" dirty="0"/>
                  <a:t>Murnaghan equation of state </a:t>
                </a:r>
                <a:r>
                  <a:rPr lang="en-GB" sz="1800" dirty="0"/>
                  <a:t>is expressed: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and in term of energy:</a:t>
                </a:r>
              </a:p>
              <a:p>
                <a:pPr marL="101600" indent="0">
                  <a:lnSpc>
                    <a:spcPct val="170000"/>
                  </a:lnSpc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744C2DBF-FEBA-4885-2657-C0D6D36B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/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/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180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6DCA-C1C4-DE45-6FAB-E662496E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</p:spPr>
            <p:txBody>
              <a:bodyPr>
                <a:normAutofit fontScale="92500" lnSpcReduction="10000"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fit our data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and compare with a quadratic fit.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Run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Alternatively, you can you the built-in module of </a:t>
                </a:r>
                <a:r>
                  <a:rPr lang="en-GB" sz="1800" dirty="0" err="1"/>
                  <a:t>QuantumEspresso</a:t>
                </a: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r>
                  <a:rPr lang="en-GB" sz="1800" dirty="0"/>
                  <a:t>The bulk modulus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and the equilibrium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are obtained as parameter of the fit.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3453D542-1A66-A74D-E40B-478D6F91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p:pic>
        <p:nvPicPr>
          <p:cNvPr id="4" name="Picture 3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B92BABA-7DFB-2E99-3C84-B063C8D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5" y="1467035"/>
            <a:ext cx="5118100" cy="4114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7BA300-D186-E162-E16D-D42F0E2F7D47}"/>
              </a:ext>
            </a:extLst>
          </p:cNvPr>
          <p:cNvSpPr/>
          <p:nvPr/>
        </p:nvSpPr>
        <p:spPr>
          <a:xfrm>
            <a:off x="1551987" y="2122450"/>
            <a:ext cx="244607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F4D09-4DCD-00AA-3754-528766C7F2E0}"/>
              </a:ext>
            </a:extLst>
          </p:cNvPr>
          <p:cNvSpPr txBox="1"/>
          <p:nvPr/>
        </p:nvSpPr>
        <p:spPr>
          <a:xfrm>
            <a:off x="1551987" y="2177041"/>
            <a:ext cx="24460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python </a:t>
            </a:r>
            <a:r>
              <a:rPr lang="en-GB" sz="1800" dirty="0" err="1">
                <a:latin typeface="Grandview Display" panose="020B0502040204020203" pitchFamily="34" charset="0"/>
              </a:rPr>
              <a:t>fit_volume.py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3D3532-9E15-DB37-CA43-44F599112806}"/>
              </a:ext>
            </a:extLst>
          </p:cNvPr>
          <p:cNvSpPr/>
          <p:nvPr/>
        </p:nvSpPr>
        <p:spPr>
          <a:xfrm>
            <a:off x="2788672" y="3528758"/>
            <a:ext cx="691507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ev.x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9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8B213C6-82F8-3AA4-15DA-DD407587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34B7B41C-FBD5-7D36-16F9-F40DD48B0F64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low-dimensionality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8EDEFFD8-D2D5-6CBB-5F9A-0D01231CD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3 : Carbon chain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901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64A7A18-9A89-723C-EACD-2D3F7F705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32FBD0A4-748F-FBC8-5E57-98E6563F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3182127" y="3216199"/>
            <a:ext cx="4197533" cy="2734815"/>
          </a:xfrm>
          <a:prstGeom prst="rect">
            <a:avLst/>
          </a:prstGeom>
        </p:spPr>
      </p:pic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1E37F9A-C3FF-ECA9-6006-E4BC6E97A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5EDC7C0-9BA2-69C3-733A-E964577A9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04" y="2374606"/>
            <a:ext cx="9061097" cy="3782700"/>
          </a:xfrm>
        </p:spPr>
        <p:txBody>
          <a:bodyPr/>
          <a:lstStyle/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both directions.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seen in graphene, quantum espresso use periodic boundary condition.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4EB4E85-E0FF-7E52-B441-485A1A5B8201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C4148-AAB2-1193-A601-259F52A27B96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Carbyne is a chain composed of carbon</a:t>
            </a:r>
            <a:endParaRPr lang="en-US" sz="22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row of black balls&#10;&#10;AI-generated content may be incorrect.">
            <a:extLst>
              <a:ext uri="{FF2B5EF4-FFF2-40B4-BE49-F238E27FC236}">
                <a16:creationId xmlns:a16="http://schemas.microsoft.com/office/drawing/2014/main" id="{D532D0C7-CD16-862D-1AAF-290AED48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18" t="17426" r="56455" b="10644"/>
          <a:stretch>
            <a:fillRect/>
          </a:stretch>
        </p:blipFill>
        <p:spPr>
          <a:xfrm rot="5400000">
            <a:off x="4444768" y="161081"/>
            <a:ext cx="849271" cy="3782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BA571-9C97-12D0-D827-D1E507E2D0C2}"/>
              </a:ext>
            </a:extLst>
          </p:cNvPr>
          <p:cNvCxnSpPr>
            <a:cxnSpLocks/>
          </p:cNvCxnSpPr>
          <p:nvPr/>
        </p:nvCxnSpPr>
        <p:spPr>
          <a:xfrm flipV="1">
            <a:off x="1279691" y="4285397"/>
            <a:ext cx="0" cy="8052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5F9BD-0D41-A392-A30C-2941252BA1BE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534B4-7768-CA4E-E061-3774A7337246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245AB7-DB3D-6F7D-7C0C-CAFDDAA3A5B5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C0AA61-F570-4999-4116-A0119607B866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44ACF-2B79-6C66-DD60-516BA42C5BF8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8460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38CC08D-50BD-BBC3-4D63-2AAC355E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B7E57289-B49D-E3B3-9FE2-E98FC1122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F94F05-D80C-A59C-80D1-458AD2DA2643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D104-0D6B-9874-5413-09863E949B3C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  <p:pic>
        <p:nvPicPr>
          <p:cNvPr id="5" name="Picture 4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F2E3D47E-DD70-278B-85C8-6912BA52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459405" y="1414694"/>
            <a:ext cx="4197533" cy="27348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28B0B0-5AFF-3D1E-D125-967DC1C7FDD2}"/>
              </a:ext>
            </a:extLst>
          </p:cNvPr>
          <p:cNvCxnSpPr>
            <a:cxnSpLocks/>
          </p:cNvCxnSpPr>
          <p:nvPr/>
        </p:nvCxnSpPr>
        <p:spPr>
          <a:xfrm flipV="1">
            <a:off x="1279691" y="4430593"/>
            <a:ext cx="2272" cy="67366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F4CFA-23EF-39DE-3B81-8251D5A5F544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DADDD-9672-2444-EC4C-F74F1A5478E4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8FCA5D-B882-2B67-5C18-113344FA62F1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878F6-C452-28EE-3426-7F2B40F0AFC8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1FB0-B431-10D5-5F27-CC4BCDA73454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4243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3F92184-BF59-460B-8A20-3159357F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ADF6C39A-E998-D061-359D-6E558FD31276}"/>
              </a:ext>
            </a:extLst>
          </p:cNvPr>
          <p:cNvSpPr txBox="1"/>
          <p:nvPr/>
        </p:nvSpPr>
        <p:spPr>
          <a:xfrm>
            <a:off x="568080" y="1071359"/>
            <a:ext cx="8954280" cy="467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More info about Quantum ESPRESSO can be found in: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Quantum ESPRESSO (QE) documentation: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Useful resources: </a:t>
            </a:r>
          </a:p>
        </p:txBody>
      </p:sp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19368600-7A3C-519D-AFDE-33F3F10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Quantum ESPRESSO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ECCFA-9466-A98C-CE72-F8268E60C3A0}"/>
              </a:ext>
            </a:extLst>
          </p:cNvPr>
          <p:cNvSpPr txBox="1"/>
          <p:nvPr/>
        </p:nvSpPr>
        <p:spPr>
          <a:xfrm>
            <a:off x="1257122" y="1593380"/>
            <a:ext cx="5126724" cy="533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3"/>
              </a:rPr>
              <a:t>https://www.quantum-espresso.org/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2C54-4B8F-E217-ADD2-2AB2E174B3E4}"/>
              </a:ext>
            </a:extLst>
          </p:cNvPr>
          <p:cNvSpPr txBox="1"/>
          <p:nvPr/>
        </p:nvSpPr>
        <p:spPr>
          <a:xfrm>
            <a:off x="1070394" y="2573832"/>
            <a:ext cx="6813084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on-line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 and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pp.x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manuals and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for input file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DB677-A272-F6CE-46E4-DC1E0D00641D}"/>
              </a:ext>
            </a:extLst>
          </p:cNvPr>
          <p:cNvSpPr txBox="1"/>
          <p:nvPr/>
        </p:nvSpPr>
        <p:spPr>
          <a:xfrm>
            <a:off x="1070394" y="4222540"/>
            <a:ext cx="7424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5"/>
              </a:rPr>
              <a:t>Input generator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from materials cloud</a:t>
            </a: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Pseudopotentials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6"/>
              </a:rPr>
              <a:t>SSSP library 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7"/>
              </a:rPr>
              <a:t>GBRV library 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9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19972F5-992C-7BA2-94FF-93BA963E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EDF47B61-7411-C026-08D7-9D1199A9D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2883B4-4479-0BDB-8938-451D73A51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543863" cy="4890104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Visualize the structure using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Open the script </a:t>
            </a:r>
            <a:r>
              <a:rPr lang="en-US" sz="1800" b="0" i="0" u="none" strike="noStrike" cap="none" dirty="0" err="1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scan_vacuum.sh</a:t>
            </a:r>
            <a:r>
              <a:rPr lang="en-US" sz="1800" b="0" i="0" u="none" strike="noStrike" cap="none" dirty="0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and look at the input.</a:t>
            </a:r>
          </a:p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Fill the part left empty: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 are in the unit cell, according to what you see with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?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atomic type?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What you expect to be a good value for the k-points along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and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y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direction?</a:t>
            </a: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D5F01-DD3A-99A6-A1A9-40E05E676D6A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DEFF3-FCFC-CA5B-D267-017BA39BF035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</p:spTree>
    <p:extLst>
      <p:ext uri="{BB962C8B-B14F-4D97-AF65-F5344CB8AC3E}">
        <p14:creationId xmlns:p14="http://schemas.microsoft.com/office/powerpoint/2010/main" val="408531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92B9-C893-4BE8-F92D-33D6EDD9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92B-96F6-88CB-65CF-80463E2C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7D393-2547-E611-1865-9A73587EE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2151673"/>
            <a:ext cx="4928757" cy="3289111"/>
          </a:xfrm>
        </p:spPr>
        <p:txBody>
          <a:bodyPr>
            <a:normAutofit lnSpcReduction="10000"/>
          </a:bodyPr>
          <a:lstStyle/>
          <a:p>
            <a:pPr marL="558800" indent="-457200">
              <a:lnSpc>
                <a:spcPct val="150000"/>
              </a:lnSpc>
              <a:buAutoNum type="arabicPeriod" startAt="4"/>
            </a:pPr>
            <a:r>
              <a:rPr lang="en-GB" dirty="0"/>
              <a:t>Converge the vacuum using the script  </a:t>
            </a:r>
            <a:r>
              <a:rPr lang="en-GB" dirty="0" err="1">
                <a:latin typeface="Grandview Display" panose="020B0502040204020203" pitchFamily="34" charset="0"/>
              </a:rPr>
              <a:t>scan_vacuum.sh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, trying different values of the cell parameter along the vacuum direction</a:t>
            </a:r>
          </a:p>
          <a:p>
            <a:pPr marL="558800" indent="-457200">
              <a:lnSpc>
                <a:spcPct val="150000"/>
              </a:lnSpc>
              <a:buAutoNum type="arabicPeriod" startAt="5"/>
            </a:pPr>
            <a:r>
              <a:rPr lang="en-GB" dirty="0"/>
              <a:t>Store the result in a file, running </a:t>
            </a:r>
            <a:r>
              <a:rPr lang="en-GB" dirty="0" err="1">
                <a:latin typeface="Grandview Display" panose="020B0502040204020203" pitchFamily="34" charset="0"/>
              </a:rPr>
              <a:t>gather_data.sh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(Note: some parts need to be filled! )</a:t>
            </a: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  <p:pic>
        <p:nvPicPr>
          <p:cNvPr id="4" name="Picture 3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784CAA02-ABDD-E614-D1B2-901B14CD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6" t="18981" r="13466" b="14570"/>
          <a:stretch>
            <a:fillRect/>
          </a:stretch>
        </p:blipFill>
        <p:spPr>
          <a:xfrm>
            <a:off x="5346542" y="1782713"/>
            <a:ext cx="4197533" cy="2734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14614F-61C8-03FA-89DF-6D0374E365A2}"/>
              </a:ext>
            </a:extLst>
          </p:cNvPr>
          <p:cNvSpPr txBox="1"/>
          <p:nvPr/>
        </p:nvSpPr>
        <p:spPr>
          <a:xfrm>
            <a:off x="417785" y="1226273"/>
            <a:ext cx="88846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space between each repetition of the chain need to be converged. 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30A60-932E-593D-21A8-831E503869C8}"/>
              </a:ext>
            </a:extLst>
          </p:cNvPr>
          <p:cNvSpPr txBox="1"/>
          <p:nvPr/>
        </p:nvSpPr>
        <p:spPr>
          <a:xfrm rot="21385987">
            <a:off x="7239198" y="4666580"/>
            <a:ext cx="1869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cell_parameter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8A320B-7D36-830D-B1D6-D426BB283F00}"/>
              </a:ext>
            </a:extLst>
          </p:cNvPr>
          <p:cNvCxnSpPr>
            <a:cxnSpLocks/>
          </p:cNvCxnSpPr>
          <p:nvPr/>
        </p:nvCxnSpPr>
        <p:spPr>
          <a:xfrm flipV="1">
            <a:off x="6591868" y="4473873"/>
            <a:ext cx="2524836" cy="16447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F9443-FD6F-8D87-FF2B-5E4C4CECAF00}"/>
              </a:ext>
            </a:extLst>
          </p:cNvPr>
          <p:cNvCxnSpPr>
            <a:cxnSpLocks/>
          </p:cNvCxnSpPr>
          <p:nvPr/>
        </p:nvCxnSpPr>
        <p:spPr>
          <a:xfrm>
            <a:off x="5411400" y="3957369"/>
            <a:ext cx="979132" cy="59818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72C2A-3C09-DD2B-0A86-0E2B2275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A22E-B1ED-EE17-BD27-50AB202F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A8B6-5E6F-C4AF-9D00-F642A86C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957371"/>
            <a:ext cx="9358544" cy="4706452"/>
          </a:xfrm>
        </p:spPr>
        <p:txBody>
          <a:bodyPr>
            <a:normAutofit/>
          </a:bodyPr>
          <a:lstStyle/>
          <a:p>
            <a:pPr marL="558800" indent="-457200">
              <a:lnSpc>
                <a:spcPct val="150000"/>
              </a:lnSpc>
              <a:buSzPct val="100000"/>
              <a:buAutoNum type="arabicPeriod" startAt="6"/>
            </a:pPr>
            <a:r>
              <a:rPr lang="en-GB" dirty="0"/>
              <a:t>Plot the result, with python </a:t>
            </a:r>
            <a:r>
              <a:rPr lang="en-GB" dirty="0" err="1">
                <a:latin typeface="Grandview Display" panose="020B0502040204020203" pitchFamily="34" charset="0"/>
              </a:rPr>
              <a:t>plot_etot_vacuum.py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 or </a:t>
            </a:r>
            <a:r>
              <a:rPr lang="en-GB" dirty="0" err="1"/>
              <a:t>gnuplot</a:t>
            </a:r>
            <a:r>
              <a:rPr lang="en-GB" dirty="0"/>
              <a:t> </a:t>
            </a:r>
            <a:r>
              <a:rPr lang="en-GB" dirty="0" err="1">
                <a:latin typeface="Grandview Display" panose="020B0502040204020203" pitchFamily="34" charset="0"/>
              </a:rPr>
              <a:t>plot.gp</a:t>
            </a:r>
            <a:r>
              <a:rPr lang="en-GB" dirty="0"/>
              <a:t>. </a:t>
            </a:r>
          </a:p>
          <a:p>
            <a:pPr marL="558800" indent="-457200">
              <a:lnSpc>
                <a:spcPct val="150000"/>
              </a:lnSpc>
              <a:buSzPct val="100000"/>
              <a:buFont typeface="Lato"/>
              <a:buAutoNum type="arabicPeriod" startAt="6"/>
            </a:pPr>
            <a:r>
              <a:rPr lang="en-GB" dirty="0"/>
              <a:t>Open the script: </a:t>
            </a:r>
            <a:r>
              <a:rPr lang="en-GB" dirty="0" err="1">
                <a:latin typeface="Grandview Display" panose="020B0502040204020203" pitchFamily="34" charset="0"/>
              </a:rPr>
              <a:t>plot_etot_diff_vacuum.py</a:t>
            </a:r>
            <a:r>
              <a:rPr lang="en-GB" dirty="0"/>
              <a:t>, try to understand it and fill the part left empty to plot the energy differences.</a:t>
            </a:r>
          </a:p>
          <a:p>
            <a:pPr marL="101600" indent="0">
              <a:buSzPct val="90000"/>
              <a:buNone/>
            </a:pPr>
            <a:endParaRPr lang="en-GB" dirty="0"/>
          </a:p>
          <a:p>
            <a:pPr marL="558800" indent="-457200">
              <a:lnSpc>
                <a:spcPct val="150000"/>
              </a:lnSpc>
              <a:buSzPct val="90000"/>
              <a:buAutoNum type="arabicPeriod" startAt="6"/>
            </a:pPr>
            <a:endParaRPr lang="en-GB" dirty="0"/>
          </a:p>
          <a:p>
            <a:pPr>
              <a:lnSpc>
                <a:spcPct val="150000"/>
              </a:lnSpc>
              <a:buSzPct val="90000"/>
            </a:pPr>
            <a:r>
              <a:rPr lang="en-GB" dirty="0"/>
              <a:t>Try smaller values of cell parameter (e.g., 5 </a:t>
            </a:r>
            <a:r>
              <a:rPr lang="en-GB" dirty="0" err="1"/>
              <a:t>bohr</a:t>
            </a:r>
            <a:r>
              <a:rPr lang="en-GB" dirty="0"/>
              <a:t>) and plot the energy again. What do you see? Visualize the input file with </a:t>
            </a:r>
            <a:r>
              <a:rPr lang="en-GB" dirty="0" err="1"/>
              <a:t>xcrysden</a:t>
            </a:r>
            <a:endParaRPr lang="en-GB" dirty="0"/>
          </a:p>
          <a:p>
            <a:pPr>
              <a:buSzPct val="90000"/>
            </a:pPr>
            <a:endParaRPr lang="en-GB" dirty="0"/>
          </a:p>
          <a:p>
            <a:pPr>
              <a:buSzPct val="90000"/>
            </a:pPr>
            <a:r>
              <a:rPr lang="en-GB" dirty="0"/>
              <a:t>What do you expect the total stress would be when everything is well-converged?</a:t>
            </a:r>
          </a:p>
          <a:p>
            <a:pPr>
              <a:buSzPct val="90000"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47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5250785" y="6838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-US" sz="4800" b="1"/>
              <a:t>Questions?</a:t>
            </a:r>
            <a:endParaRPr sz="4800" b="1"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Google Shape;91;p17"/>
              <p:cNvSpPr txBox="1"/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SzPts val="990"/>
                </a:pPr>
                <a:r>
                  <a:rPr lang="en-GB" sz="22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How to calculate and plot molecular orbitals of benzene (</a:t>
                </a:r>
                <a14:m>
                  <m:oMath xmlns:m="http://schemas.openxmlformats.org/officeDocument/2006/math">
                    <m:r>
                      <a:rPr lang="en-GB" sz="2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ar-AE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ar-AE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ar-AE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200" b="1" i="0" u="none" strike="noStrike" cap="none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)</a:t>
                </a:r>
                <a:endParaRPr lang="ar-AE" sz="2200" b="1" i="0" u="none" strike="noStrike" cap="none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91" name="Google Shape;91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1.1 : Benzene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740B5F-AE96-4622-4F74-6308BC2C4324}"/>
              </a:ext>
            </a:extLst>
          </p:cNvPr>
          <p:cNvSpPr txBox="1"/>
          <p:nvPr/>
        </p:nvSpPr>
        <p:spPr>
          <a:xfrm>
            <a:off x="450376" y="1103643"/>
            <a:ext cx="485860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5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5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BF2FAE-51A0-5715-F295-D37A18AF7F5F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1D475-C4A2-78AF-6343-9E236262793D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3D48E-0D38-A41F-B43B-6DC417DB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A05F42F2-2A04-300B-BD65-6D8DE563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8AE7-16C0-F9A4-8E1E-D166771C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49962D59-3537-5882-6BAD-0B2799B0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9F5F4A-240D-EE39-6A05-6BCE33B76581}"/>
              </a:ext>
            </a:extLst>
          </p:cNvPr>
          <p:cNvSpPr/>
          <p:nvPr/>
        </p:nvSpPr>
        <p:spPr>
          <a:xfrm>
            <a:off x="450376" y="4627568"/>
            <a:ext cx="504967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8759E3-DBEB-3938-4DA4-7CBCC09C3C02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F470-E115-3D55-ABE0-172FB7AD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9787-B81A-06E7-10DF-B91CC14062E3}"/>
              </a:ext>
            </a:extLst>
          </p:cNvPr>
          <p:cNvSpPr txBox="1"/>
          <p:nvPr/>
        </p:nvSpPr>
        <p:spPr>
          <a:xfrm>
            <a:off x="450376" y="1103643"/>
            <a:ext cx="4858602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6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6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1: Perform the SCF Calculation 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will now perform a DFT self - consistent field (SCF) calculation.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1D4C7-4402-6575-5C7D-D71E48030019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7117E-3F39-4BCB-8255-51AAD919D772}"/>
              </a:ext>
            </a:extLst>
          </p:cNvPr>
          <p:cNvSpPr txBox="1"/>
          <p:nvPr/>
        </p:nvSpPr>
        <p:spPr>
          <a:xfrm>
            <a:off x="450376" y="4724346"/>
            <a:ext cx="58457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pw.x</a:t>
            </a:r>
            <a:r>
              <a:rPr lang="en-GB" sz="1800" dirty="0">
                <a:latin typeface="Grandview Display" panose="020B0502040204020203" pitchFamily="34" charset="0"/>
              </a:rPr>
              <a:t> –in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r>
              <a:rPr lang="en-GB" sz="1800" dirty="0">
                <a:latin typeface="Grandview Display" panose="020B0502040204020203" pitchFamily="34" charset="0"/>
              </a:rPr>
              <a:t> &gt;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pw.benzene.scf.out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15D7-1B2A-CF6A-20FC-ECB41FB1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E78137-8C5C-1075-3C93-A3BC74106F65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1D466-3D17-99E3-D94A-ABA7488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553DE-DF9B-963A-DDBE-BDB594EEC052}"/>
              </a:ext>
            </a:extLst>
          </p:cNvPr>
          <p:cNvSpPr txBox="1"/>
          <p:nvPr/>
        </p:nvSpPr>
        <p:spPr>
          <a:xfrm>
            <a:off x="450375" y="1103643"/>
            <a:ext cx="926988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7D256-C965-F62E-E01E-ECB1F72C9D82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41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766A-6BAD-A35D-1F86-B03DF050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6E7342-67DB-B99B-F8B5-E1BD93700B19}"/>
              </a:ext>
            </a:extLst>
          </p:cNvPr>
          <p:cNvSpPr/>
          <p:nvPr/>
        </p:nvSpPr>
        <p:spPr>
          <a:xfrm>
            <a:off x="1082319" y="5199622"/>
            <a:ext cx="7338349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27CCC-398B-7BED-41E1-A3C8D48D87BE}"/>
              </a:ext>
            </a:extLst>
          </p:cNvPr>
          <p:cNvSpPr txBox="1"/>
          <p:nvPr/>
        </p:nvSpPr>
        <p:spPr>
          <a:xfrm>
            <a:off x="450375" y="1103643"/>
            <a:ext cx="926988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3: Plot a single molecular orbital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a fancy display of the molecular orbital (follow the instructions of the tutor). 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contains the info necessary to save the current state view. You can try and save that as MO-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state.xcrysden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then use the same view with another orbital: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3C0BAF-B75A-8D88-40CB-548F656FD9B9}"/>
              </a:ext>
            </a:extLst>
          </p:cNvPr>
          <p:cNvSpPr/>
          <p:nvPr/>
        </p:nvSpPr>
        <p:spPr>
          <a:xfrm>
            <a:off x="1044052" y="3503787"/>
            <a:ext cx="5042850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CC8EC-4198-6633-00DE-C87D2FDE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105B7F-1277-D4F4-276F-17D989B72CF8}"/>
              </a:ext>
            </a:extLst>
          </p:cNvPr>
          <p:cNvSpPr txBox="1"/>
          <p:nvPr/>
        </p:nvSpPr>
        <p:spPr>
          <a:xfrm>
            <a:off x="1125940" y="3557957"/>
            <a:ext cx="4680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Grandview Display" panose="020B0502040204020203" pitchFamily="34" charset="0"/>
              </a:rPr>
              <a:t>psi2.benzene_K001_B006.xsf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A168-F0EE-8BFD-8B9D-6AC8905BFE4D}"/>
              </a:ext>
            </a:extLst>
          </p:cNvPr>
          <p:cNvSpPr txBox="1"/>
          <p:nvPr/>
        </p:nvSpPr>
        <p:spPr>
          <a:xfrm>
            <a:off x="1125939" y="5238924"/>
            <a:ext cx="8004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psi2.benzene_K001_B006.xsf –script MO-</a:t>
            </a:r>
            <a:r>
              <a:rPr lang="en-GB" sz="1800" dirty="0" err="1">
                <a:latin typeface="Grandview Display" panose="020B0502040204020203" pitchFamily="34" charset="0"/>
              </a:rPr>
              <a:t>state.xcrysden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90398A-D4DB-30E1-B8CE-8A80763C75FF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22A42-CFA5-6E5B-DDC6-69D6909BB2B4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</p:spTree>
    <p:extLst>
      <p:ext uri="{BB962C8B-B14F-4D97-AF65-F5344CB8AC3E}">
        <p14:creationId xmlns:p14="http://schemas.microsoft.com/office/powerpoint/2010/main" val="414934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CEFD-B676-D4B1-69F3-5A2E0A80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F7EB30-EEA0-2229-D0D2-AABF30AF4366}"/>
              </a:ext>
            </a:extLst>
          </p:cNvPr>
          <p:cNvSpPr txBox="1"/>
          <p:nvPr/>
        </p:nvSpPr>
        <p:spPr>
          <a:xfrm>
            <a:off x="450375" y="1103643"/>
            <a:ext cx="6209732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4: Plot All Molecular Orbitals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in the terminal: </a:t>
            </a: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shell script is trying to plot all wavefunctions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computed, be patient (this will take a while).</a:t>
            </a:r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9CC8A-F22B-BE76-5461-E699B6D6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1C5E2-4AE3-913F-ABD1-65D3BEE2A9F6}"/>
              </a:ext>
            </a:extLst>
          </p:cNvPr>
          <p:cNvSpPr/>
          <p:nvPr/>
        </p:nvSpPr>
        <p:spPr>
          <a:xfrm>
            <a:off x="1125940" y="1910689"/>
            <a:ext cx="191751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6DE77-13F7-EF22-DADC-0291C7F21015}"/>
              </a:ext>
            </a:extLst>
          </p:cNvPr>
          <p:cNvSpPr txBox="1"/>
          <p:nvPr/>
        </p:nvSpPr>
        <p:spPr>
          <a:xfrm>
            <a:off x="1125941" y="196528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bash plot-psi2.sh</a:t>
            </a:r>
          </a:p>
        </p:txBody>
      </p:sp>
      <p:pic>
        <p:nvPicPr>
          <p:cNvPr id="6" name="Picture 5" descr="A group of blue and red molecules&#10;&#10;AI-generated content may be incorrect.">
            <a:extLst>
              <a:ext uri="{FF2B5EF4-FFF2-40B4-BE49-F238E27FC236}">
                <a16:creationId xmlns:a16="http://schemas.microsoft.com/office/drawing/2014/main" id="{94155545-9BD5-FE4C-3D17-45573382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859" y="1158447"/>
            <a:ext cx="4394801" cy="45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732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2842</Words>
  <Application>Microsoft Macintosh PowerPoint</Application>
  <PresentationFormat>Custom</PresentationFormat>
  <Paragraphs>330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Cambria Math</vt:lpstr>
      <vt:lpstr>Raleway</vt:lpstr>
      <vt:lpstr>Grandview Display</vt:lpstr>
      <vt:lpstr>Wingdings</vt:lpstr>
      <vt:lpstr>Arial</vt:lpstr>
      <vt:lpstr>Grandview</vt:lpstr>
      <vt:lpstr>Lato</vt:lpstr>
      <vt:lpstr>Noto Sans Symbols</vt:lpstr>
      <vt:lpstr>Swiss</vt:lpstr>
      <vt:lpstr>Day 2 Hands on: DFT Bread and Butter</vt:lpstr>
      <vt:lpstr>Topics of the session</vt:lpstr>
      <vt:lpstr>About Quantum ESPRESSO</vt:lpstr>
      <vt:lpstr>Exercise 1.1 : Benzene</vt:lpstr>
      <vt:lpstr>1. Exercise 1: Benzene</vt:lpstr>
      <vt:lpstr>1. Exercise 1: Benzene</vt:lpstr>
      <vt:lpstr>1. Exercise 1: Benzene</vt:lpstr>
      <vt:lpstr>1. Exercise 1: Benzene</vt:lpstr>
      <vt:lpstr>1. Exercise 1: Benzene</vt:lpstr>
      <vt:lpstr>Exercise 1.2: Graphene</vt:lpstr>
      <vt:lpstr>1. Exercise 2: Graphene</vt:lpstr>
      <vt:lpstr>1. Exercise 2: Graphene</vt:lpstr>
      <vt:lpstr>1. Exercise 2: DOS of Graphene</vt:lpstr>
      <vt:lpstr>1. Exercise 2: DOS of Graphene</vt:lpstr>
      <vt:lpstr>Exercise 2 : Silicon</vt:lpstr>
      <vt:lpstr>2. Exercise 1: Silicon</vt:lpstr>
      <vt:lpstr>2. Exercise 1: Silicon</vt:lpstr>
      <vt:lpstr>2. Logic of the examples: </vt:lpstr>
      <vt:lpstr>Kinetic Energy Cutoff (ecutwfc)</vt:lpstr>
      <vt:lpstr>Kinetic Energy Cutoff (ecutwfc)</vt:lpstr>
      <vt:lpstr>Convergence with Respect to K-Points</vt:lpstr>
      <vt:lpstr>Lattice parameter determination</vt:lpstr>
      <vt:lpstr>Lattice parameter determination</vt:lpstr>
      <vt:lpstr>Lattice parameter determination</vt:lpstr>
      <vt:lpstr>Extracting physical parameters: the Bulk modulus</vt:lpstr>
      <vt:lpstr>Extracting physical parameters: the Bulk modulus</vt:lpstr>
      <vt:lpstr>Exercise 3 : Carbon chain</vt:lpstr>
      <vt:lpstr>3. Carbyne, the carbyne chain</vt:lpstr>
      <vt:lpstr>3. Carbyne, the carbyne chain</vt:lpstr>
      <vt:lpstr>3. Carbyne, the carbyne chain</vt:lpstr>
      <vt:lpstr>3. Vacuum space convergence </vt:lpstr>
      <vt:lpstr>3. Vacuum space convergence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Chiara Cignarella</cp:lastModifiedBy>
  <cp:revision>19</cp:revision>
  <dcterms:modified xsi:type="dcterms:W3CDTF">2025-05-23T11:19:27Z</dcterms:modified>
</cp:coreProperties>
</file>